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62" r:id="rId2"/>
    <p:sldId id="263" r:id="rId3"/>
    <p:sldId id="264" r:id="rId4"/>
    <p:sldId id="285" r:id="rId5"/>
    <p:sldId id="265" r:id="rId6"/>
    <p:sldId id="266" r:id="rId7"/>
    <p:sldId id="273" r:id="rId8"/>
    <p:sldId id="282" r:id="rId9"/>
    <p:sldId id="272" r:id="rId10"/>
    <p:sldId id="267" r:id="rId11"/>
    <p:sldId id="286" r:id="rId12"/>
    <p:sldId id="268" r:id="rId13"/>
    <p:sldId id="269" r:id="rId14"/>
    <p:sldId id="270" r:id="rId15"/>
    <p:sldId id="271" r:id="rId16"/>
    <p:sldId id="274" r:id="rId17"/>
    <p:sldId id="275" r:id="rId18"/>
    <p:sldId id="276" r:id="rId19"/>
    <p:sldId id="283" r:id="rId20"/>
    <p:sldId id="27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C060"/>
    <a:srgbClr val="97CBFF"/>
    <a:srgbClr val="F4AF34"/>
    <a:srgbClr val="DBA65F"/>
    <a:srgbClr val="9AB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33" autoAdjust="0"/>
    <p:restoredTop sz="94660"/>
  </p:normalViewPr>
  <p:slideViewPr>
    <p:cSldViewPr snapToGrid="0">
      <p:cViewPr varScale="1">
        <p:scale>
          <a:sx n="84" d="100"/>
          <a:sy n="84" d="100"/>
        </p:scale>
        <p:origin x="55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6054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570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920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08616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446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61697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330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63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044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114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778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598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175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767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4201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127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065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C4D824E-B1C7-426F-BBCA-CB1A6332A036}" type="datetimeFigureOut">
              <a:rPr lang="en-GB" smtClean="0"/>
              <a:t>01/12/2024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0933B9D-C27D-474F-A26F-A8FF5E0E1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8400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0" y="1133649"/>
            <a:ext cx="12063211" cy="858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Arial Narrow" panose="020B0606020202030204" pitchFamily="34" charset="0"/>
              </a:rPr>
              <a:t>PROIECT ERASMUS</a:t>
            </a:r>
            <a:r>
              <a:rPr lang="en-US" sz="6000" b="1" dirty="0">
                <a:latin typeface="Arial Narrow" panose="020B0606020202030204" pitchFamily="34" charset="0"/>
              </a:rPr>
              <a:t>+</a:t>
            </a:r>
            <a:r>
              <a:rPr lang="ro-RO" sz="6000" b="1" dirty="0">
                <a:latin typeface="Arial Narrow" panose="020B0606020202030204" pitchFamily="34" charset="0"/>
              </a:rPr>
              <a:t> </a:t>
            </a:r>
            <a:r>
              <a:rPr lang="ro-RO" sz="6000" b="1" dirty="0" smtClean="0">
                <a:latin typeface="Arial Narrow" panose="020B0606020202030204" pitchFamily="34" charset="0"/>
              </a:rPr>
              <a:t>KA1- </a:t>
            </a:r>
            <a:r>
              <a:rPr lang="en-US" sz="6000" b="1" dirty="0" smtClean="0">
                <a:latin typeface="Arial Narrow" panose="020B0606020202030204" pitchFamily="34" charset="0"/>
              </a:rPr>
              <a:t>FORMARE PROFESIO</a:t>
            </a:r>
            <a:r>
              <a:rPr lang="ro-RO" sz="6000" b="1" dirty="0" smtClean="0">
                <a:latin typeface="Arial Narrow" panose="020B0606020202030204" pitchFamily="34" charset="0"/>
              </a:rPr>
              <a:t>NALĂ </a:t>
            </a:r>
          </a:p>
          <a:p>
            <a:pPr algn="ctr"/>
            <a:r>
              <a:rPr lang="ro-RO" sz="6000" b="1" dirty="0" smtClean="0">
                <a:latin typeface="Arial Narrow" panose="020B0606020202030204" pitchFamily="34" charset="0"/>
              </a:rPr>
              <a:t>nr</a:t>
            </a:r>
            <a:r>
              <a:rPr lang="ro-RO" sz="6000" b="1" dirty="0">
                <a:latin typeface="Arial Narrow" panose="020B0606020202030204" pitchFamily="34" charset="0"/>
              </a:rPr>
              <a:t>. </a:t>
            </a:r>
            <a:r>
              <a:rPr lang="ro-RO" sz="6000" b="1" dirty="0"/>
              <a:t>2023-1-RO01-KA121-VET-000119860</a:t>
            </a:r>
            <a:endParaRPr lang="ro-RO" sz="6000" b="1" dirty="0">
              <a:latin typeface="Arial Narrow" panose="020B0606020202030204" pitchFamily="34" charset="0"/>
            </a:endParaRPr>
          </a:p>
          <a:p>
            <a:endParaRPr lang="ro-RO" sz="6000" b="1" dirty="0" smtClean="0">
              <a:latin typeface="Arial Narrow" panose="020B0606020202030204" pitchFamily="34" charset="0"/>
            </a:endParaRPr>
          </a:p>
          <a:p>
            <a:pPr algn="ctr"/>
            <a:r>
              <a:rPr lang="ro-RO" sz="6000" b="1" dirty="0">
                <a:latin typeface="Arial Narrow" panose="020B0606020202030204" pitchFamily="34" charset="0"/>
              </a:rPr>
              <a:t>A</a:t>
            </a:r>
            <a:r>
              <a:rPr lang="ro-RO" sz="6000" b="1" dirty="0" smtClean="0">
                <a:latin typeface="Arial Narrow" panose="020B0606020202030204" pitchFamily="34" charset="0"/>
              </a:rPr>
              <a:t>nul al III-lea de acreditare </a:t>
            </a:r>
          </a:p>
          <a:p>
            <a:endParaRPr lang="ro-RO" sz="6000" b="1" dirty="0">
              <a:latin typeface="Arial Narrow" panose="020B0606020202030204" pitchFamily="34" charset="0"/>
            </a:endParaRPr>
          </a:p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1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908070"/>
            <a:ext cx="120632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076" y="1050874"/>
            <a:ext cx="9515678" cy="54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3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908070"/>
            <a:ext cx="120632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225" y="552450"/>
            <a:ext cx="40195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6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908070"/>
            <a:ext cx="120632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- </a:t>
            </a:r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pic>
        <p:nvPicPr>
          <p:cNvPr id="6" name="Picture 5" descr="C:\Users\mihaela\Documente Miha\KA1-VET - anul III\Poze job-shadowing VET, III\4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894" y="1543177"/>
            <a:ext cx="3213100" cy="4283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:\Users\mihaela\Documente Miha\KA1-VET - anul III\Poze job-shadowing VET, III\5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598" y="1420812"/>
            <a:ext cx="3218180" cy="42906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547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231820" y="852003"/>
            <a:ext cx="1206321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5400" b="1" dirty="0">
                <a:latin typeface="Arial Narrow" panose="020B0606020202030204" pitchFamily="34" charset="0"/>
              </a:rPr>
              <a:t>Ziua a </a:t>
            </a:r>
            <a:r>
              <a:rPr lang="ro-RO" sz="5400" b="1" dirty="0" smtClean="0">
                <a:latin typeface="Arial Narrow" panose="020B0606020202030204" pitchFamily="34" charset="0"/>
              </a:rPr>
              <a:t>3-a</a:t>
            </a:r>
            <a:r>
              <a:rPr lang="ro-RO" sz="5400" b="1" dirty="0">
                <a:latin typeface="Arial Narrow" panose="020B0606020202030204" pitchFamily="34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ro-RO" sz="5400" b="1" dirty="0">
                <a:latin typeface="Arial Narrow" panose="020B0606020202030204" pitchFamily="34" charset="0"/>
              </a:rPr>
              <a:t>prezentarea </a:t>
            </a:r>
            <a:r>
              <a:rPr lang="ro-RO" sz="5400" b="1" dirty="0" smtClean="0">
                <a:latin typeface="Arial Narrow" panose="020B0606020202030204" pitchFamily="34" charset="0"/>
              </a:rPr>
              <a:t>unor metode de integrare, în orele de curs, a unor tehnici noi</a:t>
            </a:r>
          </a:p>
          <a:p>
            <a:pPr marL="457200" indent="-457200">
              <a:buFontTx/>
              <a:buChar char="-"/>
            </a:pPr>
            <a:r>
              <a:rPr lang="ro-RO" sz="5400" b="1" dirty="0">
                <a:latin typeface="Arial Narrow" panose="020B0606020202030204" pitchFamily="34" charset="0"/>
              </a:rPr>
              <a:t>d</a:t>
            </a:r>
            <a:r>
              <a:rPr lang="ro-RO" sz="5400" b="1" dirty="0" smtClean="0">
                <a:latin typeface="Arial Narrow" panose="020B0606020202030204" pitchFamily="34" charset="0"/>
              </a:rPr>
              <a:t>iscuții cu participanții despre posibilitatea de a integra aceste tehnici în lucrul la clasă</a:t>
            </a:r>
          </a:p>
          <a:p>
            <a:pPr marL="457200" indent="-457200">
              <a:buFontTx/>
              <a:buChar char="-"/>
            </a:pPr>
            <a:r>
              <a:rPr lang="ro-RO" sz="5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aplicații </a:t>
            </a:r>
            <a:endParaRPr lang="ro-RO" sz="5400" b="1" dirty="0"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1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908070"/>
            <a:ext cx="120632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pic>
        <p:nvPicPr>
          <p:cNvPr id="6" name="Picture 5" descr="C:\Users\mihaela\Documente Miha\KA1-VET - anul III\Poze job-shadowing VET, III\Milano2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894" y="1693658"/>
            <a:ext cx="3073810" cy="4469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:\Users\mihaela\Documente Miha\KA1-VET - anul III\Poze job-shadowing VET, III\WhatsApp Image 2024-08-25 at 09.22.35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127" y="1693658"/>
            <a:ext cx="3507105" cy="46761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669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908070"/>
            <a:ext cx="120632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pic>
        <p:nvPicPr>
          <p:cNvPr id="6" name="Picture 5" descr="d:\Desktop\Diseminare job-shadowing SCH, VET, III\Milano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016" y="1700784"/>
            <a:ext cx="3666744" cy="4736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mihaela\Documente Miha\KA1-VET - anul III\Poze job-shadowing VET, III\2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742" y="2016148"/>
            <a:ext cx="3933346" cy="4105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72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133649"/>
            <a:ext cx="1206321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5400" b="1" dirty="0">
                <a:latin typeface="Arial Narrow" panose="020B0606020202030204" pitchFamily="34" charset="0"/>
              </a:rPr>
              <a:t>Ziua a </a:t>
            </a:r>
            <a:r>
              <a:rPr lang="ro-RO" sz="5400" b="1" dirty="0" smtClean="0">
                <a:latin typeface="Arial Narrow" panose="020B0606020202030204" pitchFamily="34" charset="0"/>
              </a:rPr>
              <a:t>4-a</a:t>
            </a:r>
            <a:r>
              <a:rPr lang="ro-RO" sz="5400" b="1" dirty="0">
                <a:latin typeface="Arial Narrow" panose="020B0606020202030204" pitchFamily="34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ro-RO" sz="5400" b="1" dirty="0">
                <a:latin typeface="Arial Narrow" panose="020B0606020202030204" pitchFamily="34" charset="0"/>
                <a:cs typeface="Arial" panose="020B0604020202020204" pitchFamily="34" charset="0"/>
              </a:rPr>
              <a:t>m</a:t>
            </a:r>
            <a:r>
              <a:rPr lang="ro-RO" sz="5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anagementul clasei de elevi; tehnici moderne</a:t>
            </a:r>
          </a:p>
          <a:p>
            <a:pPr marL="457200" indent="-457200">
              <a:buFontTx/>
              <a:buChar char="-"/>
            </a:pPr>
            <a:r>
              <a:rPr lang="ro-RO" sz="5400" b="1" dirty="0">
                <a:latin typeface="Arial Narrow" panose="020B0606020202030204" pitchFamily="34" charset="0"/>
                <a:cs typeface="Arial" panose="020B0604020202020204" pitchFamily="34" charset="0"/>
              </a:rPr>
              <a:t>e</a:t>
            </a:r>
            <a:r>
              <a:rPr lang="ro-RO" sz="5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xerciții</a:t>
            </a:r>
            <a:r>
              <a:rPr lang="en-GB" sz="5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o-RO" sz="5400" b="1" dirty="0">
                <a:latin typeface="Arial Narrow" panose="020B0606020202030204" pitchFamily="34" charset="0"/>
                <a:cs typeface="Arial" panose="020B0604020202020204" pitchFamily="34" charset="0"/>
              </a:rPr>
              <a:t>practice </a:t>
            </a:r>
          </a:p>
          <a:p>
            <a:pPr marL="457200" indent="-457200">
              <a:buFontTx/>
              <a:buChar char="-"/>
            </a:pPr>
            <a:r>
              <a:rPr lang="ro-RO" sz="5400" b="1" dirty="0" err="1">
                <a:latin typeface="Arial Narrow" panose="020B0606020202030204" pitchFamily="34" charset="0"/>
                <a:cs typeface="Arial" panose="020B0604020202020204" pitchFamily="34" charset="0"/>
              </a:rPr>
              <a:t>d</a:t>
            </a:r>
            <a:r>
              <a:rPr lang="en-GB" sz="5400" b="1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iscuţi</a:t>
            </a:r>
            <a:r>
              <a:rPr lang="ro-RO" sz="5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i despre interconectarea și apartenența elevilor la grupul clasei</a:t>
            </a:r>
            <a:endParaRPr lang="ro-RO" sz="5400" b="1" dirty="0"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9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908070"/>
            <a:ext cx="120632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pic>
        <p:nvPicPr>
          <p:cNvPr id="7" name="Picture 6" descr="C:\Users\mihaela\Documente Miha\KA1-VET - anul III\Poze job-shadowing VET, III\WhatsApp Image 2024-08-25 at 09.22.20(1)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12" y="1490472"/>
            <a:ext cx="7909560" cy="4992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543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238368"/>
            <a:ext cx="120632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5400" b="1" dirty="0">
                <a:latin typeface="Arial Narrow" panose="020B0606020202030204" pitchFamily="34" charset="0"/>
              </a:rPr>
              <a:t>Ziua a </a:t>
            </a:r>
            <a:r>
              <a:rPr lang="ro-RO" sz="5400" b="1" dirty="0" smtClean="0">
                <a:latin typeface="Arial Narrow" panose="020B0606020202030204" pitchFamily="34" charset="0"/>
              </a:rPr>
              <a:t>5-a:</a:t>
            </a:r>
          </a:p>
          <a:p>
            <a:pPr marL="685800" indent="-685800">
              <a:buFontTx/>
              <a:buChar char="-"/>
            </a:pPr>
            <a:r>
              <a:rPr lang="ro-RO" sz="5400" b="1" dirty="0" smtClean="0">
                <a:latin typeface="Arial Narrow" panose="020B0606020202030204" pitchFamily="34" charset="0"/>
              </a:rPr>
              <a:t>utilizarea la clasă a tehnologiei </a:t>
            </a:r>
          </a:p>
          <a:p>
            <a:pPr marL="685800" indent="-685800">
              <a:buFontTx/>
              <a:buChar char="-"/>
            </a:pPr>
            <a:r>
              <a:rPr lang="ro-RO" sz="5400" b="1" dirty="0">
                <a:latin typeface="Arial Narrow" panose="020B0606020202030204" pitchFamily="34" charset="0"/>
              </a:rPr>
              <a:t>d</a:t>
            </a:r>
            <a:r>
              <a:rPr lang="ro-RO" sz="5400" b="1" dirty="0" smtClean="0">
                <a:latin typeface="Arial Narrow" panose="020B0606020202030204" pitchFamily="34" charset="0"/>
              </a:rPr>
              <a:t>iscuții</a:t>
            </a:r>
          </a:p>
          <a:p>
            <a:pPr marL="685800" indent="-685800">
              <a:buFontTx/>
              <a:buChar char="-"/>
            </a:pPr>
            <a:r>
              <a:rPr lang="ro-RO" sz="5400" b="1" dirty="0" smtClean="0">
                <a:latin typeface="Arial Narrow" panose="020B0606020202030204" pitchFamily="34" charset="0"/>
              </a:rPr>
              <a:t>aplicații practice</a:t>
            </a:r>
          </a:p>
          <a:p>
            <a:r>
              <a:rPr lang="ro-RO" sz="5400" b="1" dirty="0" smtClean="0">
                <a:latin typeface="Arial Narrow" panose="020B0606020202030204" pitchFamily="34" charset="0"/>
              </a:rPr>
              <a:t>-    înmânarea certificatelor de participare</a:t>
            </a:r>
            <a:endParaRPr lang="ro-RO" sz="5400" b="1" dirty="0"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3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pic>
        <p:nvPicPr>
          <p:cNvPr id="6" name="Picture 5" descr="C:\Users\mihaela\Documente Miha\KA1-VET - anul III\Poze job-shadowing VET, III\3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208" y="1527048"/>
            <a:ext cx="6556248" cy="4745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604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908070"/>
            <a:ext cx="12063211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6000" b="1" dirty="0" smtClean="0">
                <a:latin typeface="Arial Narrow" panose="020B0606020202030204" pitchFamily="34" charset="0"/>
              </a:rPr>
              <a:t>JOB-SHADOWING</a:t>
            </a:r>
          </a:p>
          <a:p>
            <a:pPr algn="ctr"/>
            <a:r>
              <a:rPr lang="ro-RO" sz="6000" b="1" dirty="0" smtClean="0">
                <a:latin typeface="Arial Narrow" panose="020B0606020202030204" pitchFamily="34" charset="0"/>
              </a:rPr>
              <a:t>1-5.07.2024, Italia</a:t>
            </a:r>
            <a:r>
              <a:rPr lang="en-US" sz="6000" b="1" dirty="0" smtClean="0">
                <a:latin typeface="Arial Narrow" panose="020B0606020202030204" pitchFamily="34" charset="0"/>
              </a:rPr>
              <a:t> </a:t>
            </a:r>
            <a:endParaRPr lang="ro-RO" sz="6000" b="1" dirty="0" smtClean="0">
              <a:latin typeface="Arial Narrow" panose="020B0606020202030204" pitchFamily="34" charset="0"/>
            </a:endParaRPr>
          </a:p>
          <a:p>
            <a:endParaRPr lang="ro-RO" sz="4000" b="1" dirty="0" smtClean="0">
              <a:latin typeface="Arial Narrow" panose="020B0606020202030204" pitchFamily="34" charset="0"/>
            </a:endParaRPr>
          </a:p>
          <a:p>
            <a:r>
              <a:rPr lang="ro-RO" sz="4000" b="1" dirty="0" smtClean="0">
                <a:latin typeface="Arial Narrow" panose="020B0606020202030204" pitchFamily="34" charset="0"/>
              </a:rPr>
              <a:t>Beneficiari: prof. Camelia BĂRBUȚĂ</a:t>
            </a:r>
          </a:p>
          <a:p>
            <a:r>
              <a:rPr lang="ro-RO" sz="4000" b="1" dirty="0">
                <a:latin typeface="Arial Narrow" panose="020B0606020202030204" pitchFamily="34" charset="0"/>
              </a:rPr>
              <a:t> </a:t>
            </a:r>
            <a:r>
              <a:rPr lang="ro-RO" sz="4000" b="1" dirty="0" smtClean="0">
                <a:latin typeface="Arial Narrow" panose="020B0606020202030204" pitchFamily="34" charset="0"/>
              </a:rPr>
              <a:t>                    prof. Mihaela BUTOI</a:t>
            </a:r>
          </a:p>
          <a:p>
            <a:r>
              <a:rPr lang="ro-RO" sz="4000" b="1" dirty="0" smtClean="0">
                <a:latin typeface="Arial Narrow" panose="020B0606020202030204" pitchFamily="34" charset="0"/>
              </a:rPr>
              <a:t>                     prof. Gheorghița VASILE </a:t>
            </a:r>
          </a:p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56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95234" y="1486059"/>
            <a:ext cx="1094663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4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            </a:t>
            </a:r>
            <a:r>
              <a:rPr lang="en-US" sz="4400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Proiectul</a:t>
            </a:r>
            <a:r>
              <a:rPr lang="en-US" sz="4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este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realizat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cu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sprijinul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financiar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al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Comisiei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Europene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în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cadrul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Programului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E</a:t>
            </a:r>
            <a:r>
              <a:rPr lang="ro-RO" sz="4400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rasmus</a:t>
            </a:r>
            <a:r>
              <a:rPr lang="en-US" sz="4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+,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acţiunea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KA1,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proiecte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de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mobilitate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Informațiile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fur</a:t>
            </a:r>
            <a:r>
              <a:rPr lang="ro-RO" sz="4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-</a:t>
            </a:r>
            <a:r>
              <a:rPr lang="en-US" sz="4400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nizate</a:t>
            </a:r>
            <a:r>
              <a:rPr lang="en-US" sz="4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reprezintă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responsabilitatea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exclusivă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a </a:t>
            </a:r>
            <a:r>
              <a:rPr lang="en-US" sz="4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auto</a:t>
            </a:r>
            <a:r>
              <a:rPr lang="ro-RO" sz="4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-</a:t>
            </a:r>
            <a:r>
              <a:rPr lang="en-US" sz="4400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rului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,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iar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A.N.P.C.D.E.F.P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și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Comisia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Europeană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nu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sunt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responsabile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pentru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modul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în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care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este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folosit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conținutul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acestor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 Narrow" panose="020B0606020202030204" pitchFamily="34" charset="0"/>
                <a:cs typeface="Arial" panose="020B0604020202020204" pitchFamily="34" charset="0"/>
              </a:rPr>
              <a:t>informații</a:t>
            </a:r>
            <a:r>
              <a:rPr lang="en-US" sz="4400" dirty="0"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endParaRPr lang="ro-RO" sz="44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00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277005"/>
            <a:ext cx="12063211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en-GB" sz="4800" b="1" dirty="0" smtClean="0">
                <a:latin typeface="Arial Narrow" panose="020B0606020202030204" pitchFamily="34" charset="0"/>
              </a:rPr>
              <a:t>OBIECTIV</a:t>
            </a:r>
            <a:r>
              <a:rPr lang="ro-RO" sz="4800" b="1" dirty="0" smtClean="0">
                <a:latin typeface="Arial Narrow" panose="020B0606020202030204" pitchFamily="34" charset="0"/>
              </a:rPr>
              <a:t>E</a:t>
            </a:r>
            <a:r>
              <a:rPr lang="en-GB" sz="4800" b="1" dirty="0" smtClean="0">
                <a:latin typeface="Arial Narrow" panose="020B0606020202030204" pitchFamily="34" charset="0"/>
              </a:rPr>
              <a:t>  ANU</a:t>
            </a:r>
            <a:r>
              <a:rPr lang="ro-RO" sz="4800" b="1" dirty="0">
                <a:latin typeface="Arial Narrow" panose="020B0606020202030204" pitchFamily="34" charset="0"/>
              </a:rPr>
              <a:t>L</a:t>
            </a:r>
            <a:r>
              <a:rPr lang="en-GB" sz="4800" b="1" dirty="0" smtClean="0">
                <a:latin typeface="Arial Narrow" panose="020B0606020202030204" pitchFamily="34" charset="0"/>
              </a:rPr>
              <a:t> AL I</a:t>
            </a:r>
            <a:r>
              <a:rPr lang="ro-RO" sz="4800" b="1" dirty="0" smtClean="0">
                <a:latin typeface="Arial Narrow" panose="020B0606020202030204" pitchFamily="34" charset="0"/>
              </a:rPr>
              <a:t>I</a:t>
            </a:r>
            <a:r>
              <a:rPr lang="en-GB" sz="4800" b="1" dirty="0" smtClean="0">
                <a:latin typeface="Arial Narrow" panose="020B0606020202030204" pitchFamily="34" charset="0"/>
              </a:rPr>
              <a:t>I-LEA DE ACREDITARE:</a:t>
            </a:r>
            <a:r>
              <a:rPr lang="ro-RO" sz="48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o-RO" sz="4800" b="1" dirty="0" smtClean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o-RO" sz="4800" dirty="0" smtClean="0"/>
              <a:t>1. Modernizarea </a:t>
            </a:r>
            <a:r>
              <a:rPr lang="ro-RO" sz="4800" dirty="0"/>
              <a:t>procesului didactic din domeniul disciplinelor vocaționale prin integrarea de strategii didactice noi în următorii 5 ani </a:t>
            </a:r>
            <a:r>
              <a:rPr lang="ro-RO" sz="4800" dirty="0" smtClean="0"/>
              <a:t>școlari.</a:t>
            </a:r>
            <a:endParaRPr lang="en-GB" sz="48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60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277005"/>
            <a:ext cx="1206321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o-RO" sz="4800" b="1" dirty="0" smtClean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ro-RO" sz="4800" dirty="0"/>
              <a:t>Dezvoltarea competențelor digitale, în perioada 2021 - 2026, pentru 10 profesori care predau discipline vocaționale în vederea utilizării platformelor de învățare și a TIC în procesul didactic”. </a:t>
            </a:r>
            <a:endParaRPr lang="en-US" sz="4800" dirty="0"/>
          </a:p>
          <a:p>
            <a:endParaRPr lang="ro-RO" sz="4800" b="1" dirty="0" smtClean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32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916397"/>
            <a:ext cx="12063211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000" b="1" dirty="0" smtClean="0">
                <a:latin typeface="Arial Narrow" panose="020B0606020202030204" pitchFamily="34" charset="0"/>
              </a:rPr>
              <a:t>REZULTATELE AȘTEPTATE</a:t>
            </a:r>
            <a:r>
              <a:rPr lang="en-GB" sz="4000" b="1" dirty="0" smtClean="0">
                <a:latin typeface="Arial Narrow" panose="020B0606020202030204" pitchFamily="34" charset="0"/>
              </a:rPr>
              <a:t>:</a:t>
            </a:r>
            <a:endParaRPr lang="ro-RO" sz="4000" b="1" dirty="0" smtClean="0">
              <a:latin typeface="Arial Narrow" panose="020B0606020202030204" pitchFamily="34" charset="0"/>
            </a:endParaRPr>
          </a:p>
          <a:p>
            <a:pPr marL="342900" indent="-342900">
              <a:buAutoNum type="arabicPeriod"/>
            </a:pPr>
            <a:r>
              <a:rPr lang="ro-RO" sz="4000" b="1" dirty="0" smtClean="0">
                <a:latin typeface="Arial Narrow" panose="020B0606020202030204" pitchFamily="34" charset="0"/>
              </a:rPr>
              <a:t>Dezvoltarea competențelor de predare, în domeniul disciplinelor vocaționale.</a:t>
            </a:r>
          </a:p>
          <a:p>
            <a:pPr marL="342900" indent="-342900">
              <a:buFontTx/>
              <a:buAutoNum type="arabicPeriod"/>
            </a:pPr>
            <a:r>
              <a:rPr lang="ro-RO" sz="4000" b="1" dirty="0" smtClean="0">
                <a:latin typeface="Arial Narrow" panose="020B0606020202030204" pitchFamily="34" charset="0"/>
              </a:rPr>
              <a:t>Dezvoltarea competențelor digitale, în vederea aplicării tehnologiilor moderne la clasă</a:t>
            </a:r>
            <a:r>
              <a:rPr lang="en-US" sz="4000" b="1" dirty="0" smtClean="0">
                <a:latin typeface="Arial Narrow" panose="020B0606020202030204" pitchFamily="34" charset="0"/>
              </a:rPr>
              <a:t>.</a:t>
            </a:r>
            <a:endParaRPr lang="ro-RO" sz="4000" b="1" dirty="0" smtClean="0">
              <a:latin typeface="Arial Narrow" panose="020B060602020203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o-RO" sz="4000" b="1" dirty="0" smtClean="0">
                <a:latin typeface="Arial Narrow" panose="020B0606020202030204" pitchFamily="34" charset="0"/>
              </a:rPr>
              <a:t>Utilizarea de tehnici inovatoare în lucrul cu elevii.</a:t>
            </a:r>
          </a:p>
          <a:p>
            <a:pPr marL="342900" indent="-342900">
              <a:buFontTx/>
              <a:buAutoNum type="arabicPeriod"/>
            </a:pPr>
            <a:r>
              <a:rPr lang="ro-RO" sz="4000" b="1" dirty="0" smtClean="0">
                <a:latin typeface="Arial Narrow" panose="020B0606020202030204" pitchFamily="34" charset="0"/>
              </a:rPr>
              <a:t>Realizarea unui schimb de experiență și de bune practici între profesorii români și colegii din țara-gazdă.</a:t>
            </a:r>
          </a:p>
          <a:p>
            <a:pPr marL="342900" indent="-342900">
              <a:buFontTx/>
              <a:buAutoNum type="arabicPeriod"/>
            </a:pPr>
            <a:endParaRPr lang="ro-RO" dirty="0"/>
          </a:p>
          <a:p>
            <a:pPr marL="342900" indent="-342900">
              <a:buAutoNum type="arabicPeriod"/>
            </a:pPr>
            <a:endParaRPr lang="ro-RO" b="1" dirty="0" smtClean="0"/>
          </a:p>
          <a:p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endParaRPr lang="en-GB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GB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98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056684"/>
            <a:ext cx="12063211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5400" b="1" dirty="0" smtClean="0">
                <a:latin typeface="Arial Narrow" panose="020B0606020202030204" pitchFamily="34" charset="0"/>
              </a:rPr>
              <a:t>Ziua 1:</a:t>
            </a:r>
          </a:p>
          <a:p>
            <a:pPr marL="457200" indent="-457200">
              <a:buFontTx/>
              <a:buChar char="-"/>
            </a:pPr>
            <a:r>
              <a:rPr lang="ro-RO" sz="5400" b="1" dirty="0" smtClean="0">
                <a:latin typeface="Arial Narrow" panose="020B0606020202030204" pitchFamily="34" charset="0"/>
              </a:rPr>
              <a:t>prezentarea programului activităților de </a:t>
            </a:r>
            <a:r>
              <a:rPr lang="ro-RO" sz="5400" b="1" dirty="0" smtClean="0">
                <a:latin typeface="Arial Narrow" panose="020B0606020202030204" pitchFamily="34" charset="0"/>
              </a:rPr>
              <a:t>job-shadowing</a:t>
            </a:r>
            <a:r>
              <a:rPr lang="en-US" sz="5400" b="1" dirty="0" smtClean="0">
                <a:latin typeface="Arial Narrow" panose="020B0606020202030204" pitchFamily="34" charset="0"/>
              </a:rPr>
              <a:t> de c</a:t>
            </a:r>
            <a:r>
              <a:rPr lang="ro-RO" sz="5400" b="1" dirty="0" smtClean="0">
                <a:latin typeface="Arial Narrow" panose="020B0606020202030204" pitchFamily="34" charset="0"/>
              </a:rPr>
              <a:t>ătre reprezentanții firmei-gazdă, „Cultura e Dintorni”</a:t>
            </a:r>
            <a:endParaRPr lang="ro-RO" sz="5400" b="1" dirty="0" smtClean="0">
              <a:latin typeface="Arial Narrow" panose="020B0606020202030204" pitchFamily="34" charset="0"/>
            </a:endParaRPr>
          </a:p>
          <a:p>
            <a:pPr marL="457200" indent="-457200">
              <a:buFontTx/>
              <a:buChar char="-"/>
            </a:pPr>
            <a:r>
              <a:rPr lang="ro-RO" sz="5400" b="1" dirty="0" smtClean="0">
                <a:latin typeface="Arial Narrow" panose="020B0606020202030204" pitchFamily="34" charset="0"/>
              </a:rPr>
              <a:t>detalierea programului primei zile</a:t>
            </a:r>
          </a:p>
          <a:p>
            <a:pPr marL="457200" indent="-457200">
              <a:buFontTx/>
              <a:buChar char="-"/>
            </a:pPr>
            <a:r>
              <a:rPr lang="ro-RO" sz="5400" b="1" dirty="0">
                <a:latin typeface="Arial Narrow" panose="020B0606020202030204" pitchFamily="34" charset="0"/>
              </a:rPr>
              <a:t>p</a:t>
            </a:r>
            <a:r>
              <a:rPr lang="ro-RO" sz="5400" b="1" dirty="0" smtClean="0">
                <a:latin typeface="Arial Narrow" panose="020B0606020202030204" pitchFamily="34" charset="0"/>
              </a:rPr>
              <a:t>rezentarea sistemului </a:t>
            </a:r>
            <a:r>
              <a:rPr lang="ro-RO" sz="5400" b="1" dirty="0" smtClean="0">
                <a:latin typeface="Arial Narrow" panose="020B0606020202030204" pitchFamily="34" charset="0"/>
              </a:rPr>
              <a:t>educațional italian</a:t>
            </a:r>
            <a:endParaRPr lang="ro-RO" sz="54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40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225490"/>
            <a:ext cx="120632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3200" b="1" dirty="0" smtClean="0">
              <a:latin typeface="Arial Narrow" panose="020B0606020202030204" pitchFamily="34" charset="0"/>
            </a:endParaRPr>
          </a:p>
          <a:p>
            <a:endParaRPr lang="ro-RO" sz="3200" b="1" dirty="0" smtClean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sz="32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ro-RO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GB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201783" y="1133649"/>
            <a:ext cx="9971314" cy="540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29768" y="989320"/>
            <a:ext cx="1135684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latin typeface="Arial Narrow" panose="020B0606020202030204" pitchFamily="34" charset="0"/>
              </a:rPr>
              <a:t>În</a:t>
            </a:r>
            <a:r>
              <a:rPr lang="en-US" sz="3600" dirty="0">
                <a:latin typeface="Arial Narrow" panose="020B0606020202030204" pitchFamily="34" charset="0"/>
              </a:rPr>
              <a:t> Italia, </a:t>
            </a:r>
            <a:r>
              <a:rPr lang="en-US" sz="3600" dirty="0" err="1">
                <a:latin typeface="Arial Narrow" panose="020B0606020202030204" pitchFamily="34" charset="0"/>
              </a:rPr>
              <a:t>învățământul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este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obligatoriu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pentru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toți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copiii</a:t>
            </a:r>
            <a:r>
              <a:rPr lang="en-US" sz="3600" dirty="0">
                <a:latin typeface="Arial Narrow" panose="020B0606020202030204" pitchFamily="34" charset="0"/>
              </a:rPr>
              <a:t> cu </a:t>
            </a:r>
            <a:r>
              <a:rPr lang="en-US" sz="3600" dirty="0" err="1">
                <a:latin typeface="Arial Narrow" panose="020B0606020202030204" pitchFamily="34" charset="0"/>
              </a:rPr>
              <a:t>vârste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între</a:t>
            </a:r>
            <a:r>
              <a:rPr lang="en-US" sz="3600" dirty="0">
                <a:latin typeface="Arial Narrow" panose="020B0606020202030204" pitchFamily="34" charset="0"/>
              </a:rPr>
              <a:t> 6 </a:t>
            </a:r>
            <a:r>
              <a:rPr lang="en-US" sz="3600" dirty="0" err="1">
                <a:latin typeface="Arial Narrow" panose="020B0606020202030204" pitchFamily="34" charset="0"/>
              </a:rPr>
              <a:t>și</a:t>
            </a:r>
            <a:r>
              <a:rPr lang="en-US" sz="3600" dirty="0">
                <a:latin typeface="Arial Narrow" panose="020B0606020202030204" pitchFamily="34" charset="0"/>
              </a:rPr>
              <a:t> 16 </a:t>
            </a:r>
            <a:r>
              <a:rPr lang="en-US" sz="3600" dirty="0" err="1">
                <a:latin typeface="Arial Narrow" panose="020B0606020202030204" pitchFamily="34" charset="0"/>
              </a:rPr>
              <a:t>ani</a:t>
            </a:r>
            <a:r>
              <a:rPr lang="en-US" sz="3600" dirty="0">
                <a:latin typeface="Arial Narrow" panose="020B0606020202030204" pitchFamily="34" charset="0"/>
              </a:rPr>
              <a:t>, are o </a:t>
            </a:r>
            <a:r>
              <a:rPr lang="en-US" sz="3600" dirty="0" err="1">
                <a:latin typeface="Arial Narrow" panose="020B0606020202030204" pitchFamily="34" charset="0"/>
              </a:rPr>
              <a:t>durată</a:t>
            </a:r>
            <a:r>
              <a:rPr lang="en-US" sz="3600" dirty="0">
                <a:latin typeface="Arial Narrow" panose="020B0606020202030204" pitchFamily="34" charset="0"/>
              </a:rPr>
              <a:t> de 10 </a:t>
            </a:r>
            <a:r>
              <a:rPr lang="en-US" sz="3600" dirty="0" err="1">
                <a:latin typeface="Arial Narrow" panose="020B0606020202030204" pitchFamily="34" charset="0"/>
              </a:rPr>
              <a:t>ani</a:t>
            </a:r>
            <a:r>
              <a:rPr lang="en-US" sz="3600" dirty="0">
                <a:latin typeface="Arial Narrow" panose="020B0606020202030204" pitchFamily="34" charset="0"/>
              </a:rPr>
              <a:t> </a:t>
            </a:r>
            <a:r>
              <a:rPr lang="en-US" sz="3600" dirty="0" err="1">
                <a:latin typeface="Arial Narrow" panose="020B0606020202030204" pitchFamily="34" charset="0"/>
              </a:rPr>
              <a:t>și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cuprinde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cei</a:t>
            </a:r>
            <a:r>
              <a:rPr lang="en-US" sz="3600" dirty="0">
                <a:latin typeface="Arial Narrow" panose="020B0606020202030204" pitchFamily="34" charset="0"/>
              </a:rPr>
              <a:t> opt </a:t>
            </a:r>
            <a:r>
              <a:rPr lang="en-US" sz="3600" dirty="0" err="1">
                <a:latin typeface="Arial Narrow" panose="020B0606020202030204" pitchFamily="34" charset="0"/>
              </a:rPr>
              <a:t>ani</a:t>
            </a:r>
            <a:r>
              <a:rPr lang="en-US" sz="3600" dirty="0">
                <a:latin typeface="Arial Narrow" panose="020B0606020202030204" pitchFamily="34" charset="0"/>
              </a:rPr>
              <a:t> din </a:t>
            </a:r>
            <a:r>
              <a:rPr lang="en-US" sz="3600" dirty="0" err="1">
                <a:latin typeface="Arial Narrow" panose="020B0606020202030204" pitchFamily="34" charset="0"/>
              </a:rPr>
              <a:t>primul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ciclu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școlar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și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primii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doi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ani</a:t>
            </a:r>
            <a:r>
              <a:rPr lang="en-US" sz="3600" dirty="0">
                <a:latin typeface="Arial Narrow" panose="020B0606020202030204" pitchFamily="34" charset="0"/>
              </a:rPr>
              <a:t> din al </a:t>
            </a:r>
            <a:r>
              <a:rPr lang="en-US" sz="3600" dirty="0" err="1">
                <a:latin typeface="Arial Narrow" panose="020B0606020202030204" pitchFamily="34" charset="0"/>
              </a:rPr>
              <a:t>doilea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ciclu</a:t>
            </a:r>
            <a:r>
              <a:rPr lang="en-US" sz="3600" dirty="0">
                <a:latin typeface="Arial Narrow" panose="020B0606020202030204" pitchFamily="34" charset="0"/>
              </a:rPr>
              <a:t>. </a:t>
            </a:r>
            <a:r>
              <a:rPr lang="en-US" sz="3600" dirty="0" err="1">
                <a:latin typeface="Arial Narrow" panose="020B0606020202030204" pitchFamily="34" charset="0"/>
              </a:rPr>
              <a:t>După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încheierea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primului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ciclu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școlar</a:t>
            </a:r>
            <a:r>
              <a:rPr lang="en-US" sz="3600" dirty="0">
                <a:latin typeface="Arial Narrow" panose="020B0606020202030204" pitchFamily="34" charset="0"/>
              </a:rPr>
              <a:t>, </a:t>
            </a:r>
            <a:r>
              <a:rPr lang="en-US" sz="3600" dirty="0" err="1">
                <a:latin typeface="Arial Narrow" panose="020B0606020202030204" pitchFamily="34" charset="0"/>
              </a:rPr>
              <a:t>ultimii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doi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ani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obligatorii</a:t>
            </a:r>
            <a:r>
              <a:rPr lang="en-US" sz="3600" dirty="0">
                <a:latin typeface="Arial Narrow" panose="020B0606020202030204" pitchFamily="34" charset="0"/>
              </a:rPr>
              <a:t> (</a:t>
            </a:r>
            <a:r>
              <a:rPr lang="en-US" sz="3600" dirty="0" err="1">
                <a:latin typeface="Arial Narrow" panose="020B0606020202030204" pitchFamily="34" charset="0"/>
              </a:rPr>
              <a:t>segmentul</a:t>
            </a:r>
            <a:r>
              <a:rPr lang="en-US" sz="3600" dirty="0">
                <a:latin typeface="Arial Narrow" panose="020B0606020202030204" pitchFamily="34" charset="0"/>
              </a:rPr>
              <a:t> de </a:t>
            </a:r>
            <a:r>
              <a:rPr lang="en-US" sz="3600" dirty="0" err="1">
                <a:latin typeface="Arial Narrow" panose="020B0606020202030204" pitchFamily="34" charset="0"/>
              </a:rPr>
              <a:t>vârstă</a:t>
            </a:r>
            <a:r>
              <a:rPr lang="en-US" sz="3600" dirty="0">
                <a:latin typeface="Arial Narrow" panose="020B0606020202030204" pitchFamily="34" charset="0"/>
              </a:rPr>
              <a:t> 14-16 </a:t>
            </a:r>
            <a:r>
              <a:rPr lang="en-US" sz="3600" dirty="0" err="1">
                <a:latin typeface="Arial Narrow" panose="020B0606020202030204" pitchFamily="34" charset="0"/>
              </a:rPr>
              <a:t>ani</a:t>
            </a:r>
            <a:r>
              <a:rPr lang="en-US" sz="3600" dirty="0">
                <a:latin typeface="Arial Narrow" panose="020B0606020202030204" pitchFamily="34" charset="0"/>
              </a:rPr>
              <a:t>) pot fi </a:t>
            </a:r>
            <a:r>
              <a:rPr lang="en-US" sz="3600" dirty="0" err="1">
                <a:latin typeface="Arial Narrow" panose="020B0606020202030204" pitchFamily="34" charset="0"/>
              </a:rPr>
              <a:t>urmați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în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școlile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secundare</a:t>
            </a:r>
            <a:r>
              <a:rPr lang="en-US" sz="3600" dirty="0">
                <a:latin typeface="Arial Narrow" panose="020B0606020202030204" pitchFamily="34" charset="0"/>
              </a:rPr>
              <a:t> de </a:t>
            </a:r>
            <a:r>
              <a:rPr lang="en-US" sz="3600" dirty="0" err="1">
                <a:latin typeface="Arial Narrow" panose="020B0606020202030204" pitchFamily="34" charset="0"/>
              </a:rPr>
              <a:t>competență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statală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ori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în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cadrul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unităților</a:t>
            </a:r>
            <a:r>
              <a:rPr lang="en-US" sz="3600" dirty="0">
                <a:latin typeface="Arial Narrow" panose="020B0606020202030204" pitchFamily="34" charset="0"/>
              </a:rPr>
              <a:t> de </a:t>
            </a:r>
            <a:r>
              <a:rPr lang="en-US" sz="3600" dirty="0" err="1">
                <a:latin typeface="Arial Narrow" panose="020B0606020202030204" pitchFamily="34" charset="0"/>
              </a:rPr>
              <a:t>formare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profesională</a:t>
            </a:r>
            <a:r>
              <a:rPr lang="en-US" sz="3600" dirty="0">
                <a:latin typeface="Arial Narrow" panose="020B0606020202030204" pitchFamily="34" charset="0"/>
              </a:rPr>
              <a:t> de </a:t>
            </a:r>
            <a:r>
              <a:rPr lang="en-US" sz="3600" dirty="0" err="1">
                <a:latin typeface="Arial Narrow" panose="020B0606020202030204" pitchFamily="34" charset="0"/>
              </a:rPr>
              <a:t>competență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regională</a:t>
            </a:r>
            <a:r>
              <a:rPr lang="en-US" sz="3600" dirty="0">
                <a:latin typeface="Arial Narrow" panose="020B0606020202030204" pitchFamily="34" charset="0"/>
              </a:rPr>
              <a:t>. </a:t>
            </a:r>
            <a:r>
              <a:rPr lang="en-US" sz="3600" dirty="0" err="1">
                <a:latin typeface="Arial Narrow" panose="020B0606020202030204" pitchFamily="34" charset="0"/>
              </a:rPr>
              <a:t>Tinerii</a:t>
            </a:r>
            <a:r>
              <a:rPr lang="en-US" sz="3600" dirty="0">
                <a:latin typeface="Arial Narrow" panose="020B0606020202030204" pitchFamily="34" charset="0"/>
              </a:rPr>
              <a:t> cu </a:t>
            </a:r>
            <a:r>
              <a:rPr lang="en-US" sz="3600" dirty="0" err="1">
                <a:latin typeface="Arial Narrow" panose="020B0606020202030204" pitchFamily="34" charset="0"/>
              </a:rPr>
              <a:t>vârsta</a:t>
            </a:r>
            <a:r>
              <a:rPr lang="en-US" sz="3600" dirty="0">
                <a:latin typeface="Arial Narrow" panose="020B0606020202030204" pitchFamily="34" charset="0"/>
              </a:rPr>
              <a:t> de 15 </a:t>
            </a:r>
            <a:r>
              <a:rPr lang="en-US" sz="3600" dirty="0" err="1">
                <a:latin typeface="Arial Narrow" panose="020B0606020202030204" pitchFamily="34" charset="0"/>
              </a:rPr>
              <a:t>ani</a:t>
            </a:r>
            <a:r>
              <a:rPr lang="en-US" sz="3600" dirty="0">
                <a:latin typeface="Arial Narrow" panose="020B0606020202030204" pitchFamily="34" charset="0"/>
              </a:rPr>
              <a:t> pot </a:t>
            </a:r>
            <a:r>
              <a:rPr lang="en-US" sz="3600" dirty="0" err="1">
                <a:latin typeface="Arial Narrow" panose="020B0606020202030204" pitchFamily="34" charset="0"/>
              </a:rPr>
              <a:t>parcurge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ultimul</a:t>
            </a:r>
            <a:r>
              <a:rPr lang="en-US" sz="3600" dirty="0">
                <a:latin typeface="Arial Narrow" panose="020B0606020202030204" pitchFamily="34" charset="0"/>
              </a:rPr>
              <a:t> an de </a:t>
            </a:r>
            <a:r>
              <a:rPr lang="en-US" sz="3600" dirty="0" err="1">
                <a:latin typeface="Arial Narrow" panose="020B0606020202030204" pitchFamily="34" charset="0"/>
              </a:rPr>
              <a:t>obligativitate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școlară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într</a:t>
            </a:r>
            <a:r>
              <a:rPr lang="en-US" sz="3600" dirty="0">
                <a:latin typeface="Arial Narrow" panose="020B0606020202030204" pitchFamily="34" charset="0"/>
              </a:rPr>
              <a:t>-un context de </a:t>
            </a:r>
            <a:r>
              <a:rPr lang="en-US" sz="3600" dirty="0" err="1">
                <a:latin typeface="Arial Narrow" panose="020B0606020202030204" pitchFamily="34" charset="0"/>
              </a:rPr>
              <a:t>lucru</a:t>
            </a:r>
            <a:r>
              <a:rPr lang="en-US" sz="3600" dirty="0">
                <a:latin typeface="Arial Narrow" panose="020B0606020202030204" pitchFamily="34" charset="0"/>
              </a:rPr>
              <a:t>, </a:t>
            </a:r>
            <a:r>
              <a:rPr lang="en-US" sz="3600" dirty="0" err="1">
                <a:latin typeface="Arial Narrow" panose="020B0606020202030204" pitchFamily="34" charset="0"/>
              </a:rPr>
              <a:t>pe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baza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unui</a:t>
            </a:r>
            <a:r>
              <a:rPr lang="en-US" sz="3600" dirty="0">
                <a:latin typeface="Arial Narrow" panose="020B0606020202030204" pitchFamily="34" charset="0"/>
              </a:rPr>
              <a:t> contract de </a:t>
            </a:r>
            <a:r>
              <a:rPr lang="en-US" sz="3600" dirty="0" err="1">
                <a:latin typeface="Arial Narrow" panose="020B0606020202030204" pitchFamily="34" charset="0"/>
              </a:rPr>
              <a:t>ucenicie</a:t>
            </a:r>
            <a:r>
              <a:rPr lang="en-US" sz="3600" dirty="0">
                <a:latin typeface="Arial Narrow" panose="020B0606020202030204" pitchFamily="34" charset="0"/>
              </a:rPr>
              <a:t>, cu </a:t>
            </a:r>
            <a:r>
              <a:rPr lang="en-US" sz="3600" dirty="0" err="1">
                <a:latin typeface="Arial Narrow" panose="020B0606020202030204" pitchFamily="34" charset="0"/>
              </a:rPr>
              <a:t>condiția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unei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înțelegeri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prealabile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între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Regiune</a:t>
            </a:r>
            <a:r>
              <a:rPr lang="en-US" sz="3600" dirty="0">
                <a:latin typeface="Arial Narrow" panose="020B0606020202030204" pitchFamily="34" charset="0"/>
              </a:rPr>
              <a:t>, </a:t>
            </a:r>
            <a:r>
              <a:rPr lang="en-US" sz="3600" dirty="0" err="1">
                <a:latin typeface="Arial Narrow" panose="020B0606020202030204" pitchFamily="34" charset="0"/>
              </a:rPr>
              <a:t>Ministerul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Muncii</a:t>
            </a:r>
            <a:r>
              <a:rPr lang="en-US" sz="3600" dirty="0">
                <a:latin typeface="Arial Narrow" panose="020B0606020202030204" pitchFamily="34" charset="0"/>
              </a:rPr>
              <a:t>, </a:t>
            </a:r>
            <a:r>
              <a:rPr lang="en-US" sz="3600" dirty="0" err="1">
                <a:latin typeface="Arial Narrow" panose="020B0606020202030204" pitchFamily="34" charset="0"/>
              </a:rPr>
              <a:t>Ministerul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Educației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și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părțile</a:t>
            </a:r>
            <a:r>
              <a:rPr lang="en-US" sz="3600" dirty="0">
                <a:latin typeface="Arial Narrow" panose="020B0606020202030204" pitchFamily="34" charset="0"/>
              </a:rPr>
              <a:t> </a:t>
            </a:r>
            <a:r>
              <a:rPr lang="en-US" sz="3600" dirty="0" err="1">
                <a:latin typeface="Arial Narrow" panose="020B0606020202030204" pitchFamily="34" charset="0"/>
              </a:rPr>
              <a:t>sociale</a:t>
            </a:r>
            <a:r>
              <a:rPr lang="en-US" sz="3600" dirty="0"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130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C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1516E3-3516-B792-01F8-DC53B4BF3384}"/>
              </a:ext>
            </a:extLst>
          </p:cNvPr>
          <p:cNvSpPr txBox="1"/>
          <p:nvPr/>
        </p:nvSpPr>
        <p:spPr>
          <a:xfrm>
            <a:off x="128789" y="1225490"/>
            <a:ext cx="120632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5400" b="1" dirty="0">
                <a:latin typeface="Arial Narrow" panose="020B0606020202030204" pitchFamily="34" charset="0"/>
              </a:rPr>
              <a:t>Ziua </a:t>
            </a:r>
            <a:r>
              <a:rPr lang="ro-RO" sz="5400" b="1" dirty="0" smtClean="0">
                <a:latin typeface="Arial Narrow" panose="020B0606020202030204" pitchFamily="34" charset="0"/>
              </a:rPr>
              <a:t>a 2-a:</a:t>
            </a:r>
            <a:endParaRPr lang="ro-RO" sz="5400" b="1" dirty="0">
              <a:latin typeface="Arial Narrow" panose="020B0606020202030204" pitchFamily="34" charset="0"/>
            </a:endParaRPr>
          </a:p>
          <a:p>
            <a:pPr marL="457200" indent="-457200">
              <a:buFontTx/>
              <a:buChar char="-"/>
            </a:pPr>
            <a:r>
              <a:rPr lang="ro-RO" sz="5400" b="1" dirty="0">
                <a:latin typeface="Arial Narrow" panose="020B0606020202030204" pitchFamily="34" charset="0"/>
              </a:rPr>
              <a:t>prezentarea </a:t>
            </a:r>
            <a:r>
              <a:rPr lang="ro-RO" sz="5400" b="1" dirty="0" smtClean="0">
                <a:latin typeface="Arial Narrow" panose="020B0606020202030204" pitchFamily="34" charset="0"/>
              </a:rPr>
              <a:t>modului în care funcționează învățământul privat în Italia - școlile de arte</a:t>
            </a:r>
            <a:endParaRPr lang="ro-RO" sz="5400" b="1" dirty="0">
              <a:latin typeface="Arial Narrow" panose="020B0606020202030204" pitchFamily="34" charset="0"/>
            </a:endParaRPr>
          </a:p>
          <a:p>
            <a:r>
              <a:rPr lang="ro-RO" sz="5400" b="1" dirty="0" smtClean="0">
                <a:latin typeface="Arial Narrow" panose="020B0606020202030204" pitchFamily="34" charset="0"/>
              </a:rPr>
              <a:t>- vizită la </a:t>
            </a:r>
            <a:r>
              <a:rPr lang="en-US" sz="5400" b="1" dirty="0" err="1">
                <a:latin typeface="Arial Narrow" panose="020B0606020202030204" pitchFamily="34" charset="0"/>
              </a:rPr>
              <a:t>Mousikè</a:t>
            </a:r>
            <a:r>
              <a:rPr lang="en-US" sz="5400" b="1" dirty="0">
                <a:latin typeface="Arial Narrow" panose="020B0606020202030204" pitchFamily="34" charset="0"/>
              </a:rPr>
              <a:t> School of Music</a:t>
            </a:r>
            <a:endParaRPr lang="ro-RO" sz="5400" b="1" dirty="0"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234" y="292328"/>
            <a:ext cx="841321" cy="841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308" y="163539"/>
            <a:ext cx="199356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1985</TotalTime>
  <Words>354</Words>
  <Application>Microsoft Office PowerPoint</Application>
  <PresentationFormat>Widescreen</PresentationFormat>
  <Paragraphs>79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Arial Narrow</vt:lpstr>
      <vt:lpstr>Calibri</vt:lpstr>
      <vt:lpstr>Century Gothic</vt:lpstr>
      <vt:lpstr>Wingdings 3</vt:lpstr>
      <vt:lpstr>Slice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Radu Lupascu</dc:creator>
  <cp:lastModifiedBy>mihaela</cp:lastModifiedBy>
  <cp:revision>33</cp:revision>
  <dcterms:created xsi:type="dcterms:W3CDTF">2023-10-15T20:31:58Z</dcterms:created>
  <dcterms:modified xsi:type="dcterms:W3CDTF">2024-12-01T09:43:32Z</dcterms:modified>
</cp:coreProperties>
</file>